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62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3ADCE1-4AB7-4376-BC92-B45B6A233DFE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B0FD04-B88C-463B-97E2-A369F85BE755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Чётные и нечётные функции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Подготовила учитель математики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Беловская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А.С.Иванова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область определения функции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Содержимое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ru-RU" sz="6000" dirty="0"/>
                  <a:t>а) </a:t>
                </a:r>
                <a14:m>
                  <m:oMath xmlns:m="http://schemas.openxmlformats.org/officeDocument/2006/math">
                    <m:r>
                      <a:rPr lang="ru-RU" sz="6000" i="1"/>
                      <m:t>𝑦</m:t>
                    </m:r>
                    <m:r>
                      <a:rPr lang="ru-RU" sz="6000" i="1"/>
                      <m:t>=</m:t>
                    </m:r>
                    <m:f>
                      <m:fPr>
                        <m:ctrlPr>
                          <a:rPr lang="ru-RU" sz="6000" i="1"/>
                        </m:ctrlPr>
                      </m:fPr>
                      <m:num>
                        <m:r>
                          <a:rPr lang="ru-RU" sz="6000" i="1"/>
                          <m:t>1</m:t>
                        </m:r>
                      </m:num>
                      <m:den>
                        <m:r>
                          <a:rPr lang="ru-RU" sz="6000" i="1"/>
                          <m:t>𝑥</m:t>
                        </m:r>
                      </m:den>
                    </m:f>
                  </m:oMath>
                </a14:m>
                <a:r>
                  <a:rPr lang="ru-RU" sz="6000" dirty="0"/>
                  <a:t>  		</a:t>
                </a:r>
              </a:p>
              <a:p>
                <a:r>
                  <a:rPr lang="ru-RU" sz="6000" dirty="0"/>
                  <a:t>б) </a:t>
                </a:r>
                <a14:m>
                  <m:oMath xmlns:m="http://schemas.openxmlformats.org/officeDocument/2006/math">
                    <m:r>
                      <a:rPr lang="en-US" sz="6000" i="1"/>
                      <m:t>𝑦</m:t>
                    </m:r>
                    <m:r>
                      <a:rPr lang="ru-RU" sz="6000" i="1"/>
                      <m:t>=</m:t>
                    </m:r>
                    <m:rad>
                      <m:radPr>
                        <m:degHide m:val="on"/>
                        <m:ctrlPr>
                          <a:rPr lang="ru-RU" sz="6000" i="1"/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6000" i="1"/>
                            </m:ctrlPr>
                          </m:sSupPr>
                          <m:e>
                            <m:r>
                              <a:rPr lang="en-US" sz="6000" i="1"/>
                              <m:t>𝑥</m:t>
                            </m:r>
                          </m:e>
                          <m:sup>
                            <m:r>
                              <a:rPr lang="ru-RU" sz="6000" i="1"/>
                              <m:t>2</m:t>
                            </m:r>
                          </m:sup>
                        </m:sSup>
                        <m:r>
                          <a:rPr lang="ru-RU" sz="6000" i="1"/>
                          <m:t>−1</m:t>
                        </m:r>
                      </m:e>
                    </m:rad>
                  </m:oMath>
                </a14:m>
                <a:r>
                  <a:rPr lang="ru-RU" sz="6000" dirty="0"/>
                  <a:t>	</a:t>
                </a:r>
              </a:p>
              <a:p>
                <a:r>
                  <a:rPr lang="ru-RU" sz="6000" dirty="0"/>
                  <a:t>в)  </a:t>
                </a:r>
                <a14:m>
                  <m:oMath xmlns:m="http://schemas.openxmlformats.org/officeDocument/2006/math">
                    <m:r>
                      <a:rPr lang="ru-RU" sz="6000" i="1"/>
                      <m:t>𝑦</m:t>
                    </m:r>
                    <m:r>
                      <a:rPr lang="ru-RU" sz="6000" i="1"/>
                      <m:t>=</m:t>
                    </m:r>
                    <m:sSup>
                      <m:sSupPr>
                        <m:ctrlPr>
                          <a:rPr lang="ru-RU" sz="6000" i="1"/>
                        </m:ctrlPr>
                      </m:sSupPr>
                      <m:e>
                        <m:r>
                          <a:rPr lang="ru-RU" sz="6000" i="1"/>
                          <m:t>𝑥</m:t>
                        </m:r>
                      </m:e>
                      <m:sup>
                        <m:r>
                          <a:rPr lang="ru-RU" sz="6000" i="1"/>
                          <m:t>5</m:t>
                        </m:r>
                      </m:sup>
                    </m:sSup>
                  </m:oMath>
                </a14:m>
                <a:r>
                  <a:rPr lang="ru-RU" sz="6000" dirty="0"/>
                  <a:t>            </a:t>
                </a:r>
              </a:p>
              <a:p>
                <a:r>
                  <a:rPr lang="ru-RU" sz="6000" dirty="0"/>
                  <a:t>г) </a:t>
                </a:r>
                <a14:m>
                  <m:oMath xmlns:m="http://schemas.openxmlformats.org/officeDocument/2006/math">
                    <m:r>
                      <a:rPr lang="ru-RU" sz="5400" i="1"/>
                      <m:t>𝑦</m:t>
                    </m:r>
                    <m:r>
                      <a:rPr lang="ru-RU" sz="5400" i="1"/>
                      <m:t>=</m:t>
                    </m:r>
                    <m:f>
                      <m:fPr>
                        <m:ctrlPr>
                          <a:rPr lang="ru-RU" sz="5400" i="1"/>
                        </m:ctrlPr>
                      </m:fPr>
                      <m:num>
                        <m:r>
                          <a:rPr lang="ru-RU" sz="5400" i="1"/>
                          <m:t>1</m:t>
                        </m:r>
                      </m:num>
                      <m:den>
                        <m:r>
                          <a:rPr lang="ru-RU" sz="5400" i="1"/>
                          <m:t>√</m:t>
                        </m:r>
                        <m:sSup>
                          <m:sSupPr>
                            <m:ctrlPr>
                              <a:rPr lang="ru-RU" sz="5400" i="1"/>
                            </m:ctrlPr>
                          </m:sSupPr>
                          <m:e>
                            <m:r>
                              <a:rPr lang="ru-RU" sz="5400" i="1"/>
                              <m:t>𝑥</m:t>
                            </m:r>
                          </m:e>
                          <m:sup>
                            <m:r>
                              <a:rPr lang="ru-RU" sz="5400" i="1"/>
                              <m:t>2 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5400" dirty="0"/>
                  <a:t>    </a:t>
                </a:r>
              </a:p>
              <a:p>
                <a:pPr marL="0" indent="0">
                  <a:buNone/>
                </a:pPr>
                <a:endParaRPr lang="ru-RU" sz="6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Содержимое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185" t="-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16260630"/>
                  </p:ext>
                </p:extLst>
              </p:nvPr>
            </p:nvGraphicFramePr>
            <p:xfrm>
              <a:off x="395536" y="980728"/>
              <a:ext cx="8280919" cy="484796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98846"/>
                    <a:gridCol w="2971069"/>
                    <a:gridCol w="1924906"/>
                    <a:gridCol w="1686098"/>
                  </a:tblGrid>
                  <a:tr h="830712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Функция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D (</a:t>
                          </a: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(2) и </a:t>
                          </a: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(– 2</a:t>
                          </a:r>
                          <a:r>
                            <a:rPr lang="en-US" sz="200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(1) и </a:t>
                          </a: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(– 1)</a:t>
                          </a:r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11315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𝑦</m:t>
                                </m:r>
                                <m:r>
                                  <a:rPr lang="ru-RU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  <m:t>𝑥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000" dirty="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(−∞;0)∪(0;+∞)</m:t>
                                </m:r>
                              </m:oMath>
                            </m:oMathPara>
                          </a14:m>
                          <a:endParaRPr lang="ru-RU" sz="2000" dirty="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0,5 и -0,5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/>
                              <a:ea typeface="Calibri"/>
                            </a:rPr>
                            <a:t>1 и -1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03591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𝑦</m:t>
                                </m:r>
                                <m:r>
                                  <a:rPr lang="en-US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</m:ctrlPr>
                                  </m:radPr>
                                  <m:deg/>
                                  <m:e>
                                    <m:sSup>
                                      <m:sSupPr>
                                        <m:ctrlPr>
                                          <a:rPr lang="ru-RU" sz="2000" i="1">
                                            <a:effectLst/>
                                            <a:latin typeface="Cambria Math"/>
                                            <a:ea typeface="Calibri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effectLst/>
                                            <a:latin typeface="Cambria Math"/>
                                            <a:ea typeface="Calibri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effectLst/>
                                            <a:latin typeface="Cambria Math"/>
                                            <a:ea typeface="Calibri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  <m:t>−1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ru-RU" sz="2000" dirty="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endChr m:val="]"/>
                                    <m:ctrlP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  <m:t>−∞;−1</m:t>
                                    </m:r>
                                  </m:e>
                                </m:d>
                                <m:r>
                                  <a:rPr lang="ru-RU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∪[1;+∞)</m:t>
                                </m:r>
                              </m:oMath>
                            </m:oMathPara>
                          </a14:m>
                          <a:endParaRPr lang="ru-RU" sz="2000" dirty="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ru-RU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  и 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ru-RU" sz="2000" dirty="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/>
                              <a:ea typeface="Calibri"/>
                            </a:rPr>
                            <a:t>0 и 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03746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𝑦</m:t>
                                </m:r>
                                <m:r>
                                  <a:rPr lang="ru-RU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</m:ctrlPr>
                                  </m:sSupPr>
                                  <m:e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ru-RU" sz="2000" i="1">
                                        <a:effectLst/>
                                        <a:latin typeface="Cambria Math"/>
                                        <a:ea typeface="Calibri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/>
                              <a:ea typeface="Calibri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(−∞;+∞)</m:t>
                                </m:r>
                              </m:oMath>
                            </m:oMathPara>
                          </a14:m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32 и -32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1 и -1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830712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indent="449580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000" i="1">
                                    <a:effectLst/>
                                    <a:latin typeface="Cambria Math"/>
                                    <a:ea typeface="Calibri"/>
                                  </a:rPr>
                                  <m:t>(−∞;0)∪(0;+∞)</m:t>
                                </m:r>
                              </m:oMath>
                            </m:oMathPara>
                          </a14:m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/>
                              <a:ea typeface="Calibri"/>
                            </a:rPr>
                            <a:t>2 и 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1 и  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16260630"/>
                  </p:ext>
                </p:extLst>
              </p:nvPr>
            </p:nvGraphicFramePr>
            <p:xfrm>
              <a:off x="395536" y="980728"/>
              <a:ext cx="8280919" cy="484796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98846"/>
                    <a:gridCol w="2971069"/>
                    <a:gridCol w="1924906"/>
                    <a:gridCol w="1686098"/>
                  </a:tblGrid>
                  <a:tr h="830712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Функция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D (</a:t>
                          </a: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(2) и </a:t>
                          </a: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(– 2</a:t>
                          </a:r>
                          <a:r>
                            <a:rPr lang="en-US" sz="2000">
                              <a:effectLst/>
                              <a:latin typeface="Times New Roman"/>
                              <a:ea typeface="Times New Roman"/>
                            </a:rPr>
                            <a:t>)</a:t>
                          </a:r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(1) и </a:t>
                          </a:r>
                          <a:r>
                            <a:rPr lang="ru-RU" sz="2000" i="1">
                              <a:effectLst/>
                              <a:latin typeface="Times New Roman"/>
                              <a:ea typeface="Times New Roman"/>
                            </a:rPr>
                            <a:t>f</a:t>
                          </a:r>
                          <a:r>
                            <a:rPr lang="ru-RU" sz="2000">
                              <a:effectLst/>
                              <a:latin typeface="Times New Roman"/>
                              <a:ea typeface="Times New Roman"/>
                            </a:rPr>
                            <a:t>(– 1)</a:t>
                          </a:r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11315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58" t="-81421" r="-387097" b="-2606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57495" t="-81421" r="-121766" b="-2606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0,5 и -0,5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/>
                              <a:ea typeface="Calibri"/>
                            </a:rPr>
                            <a:t>1 и -1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035919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58" t="-195294" r="-387097" b="-18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57495" t="-195294" r="-121766" b="-18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243492" t="-195294" r="-88254" b="-18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/>
                              <a:ea typeface="Calibri"/>
                            </a:rPr>
                            <a:t>0 и 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03746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58" t="-295294" r="-387097" b="-8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57495" t="-295294" r="-121766" b="-8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32 и -32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1 и -1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830712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ru-RU" sz="2000">
                            <a:effectLst/>
                            <a:latin typeface="Times New Roman"/>
                            <a:ea typeface="Calibri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57495" t="-494118" r="-121766" b="-7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  <a:latin typeface="Times New Roman"/>
                              <a:ea typeface="Calibri"/>
                            </a:rPr>
                            <a:t>2 и 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/>
                              <a:ea typeface="Calibri"/>
                            </a:rPr>
                            <a:t>1 и  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344636"/>
              </p:ext>
            </p:extLst>
          </p:nvPr>
        </p:nvGraphicFramePr>
        <p:xfrm>
          <a:off x="755576" y="5013176"/>
          <a:ext cx="936104" cy="69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4" imgW="596641" imgH="444307" progId="Equation.3">
                  <p:embed/>
                </p:oleObj>
              </mc:Choice>
              <mc:Fallback>
                <p:oleObj name="Формула" r:id="rId4" imgW="596641" imgH="444307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5013176"/>
                        <a:ext cx="936104" cy="698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7318710"/>
      </p:ext>
    </p:extLst>
  </p:cSld>
  <p:clrMapOvr>
    <a:masterClrMapping/>
  </p:clrMapOvr>
  <p:transition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 1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/>
              <a:t> 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 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 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заданная на множестве Х называется 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чётной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для любого значения 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Є Х выполняется 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 </a:t>
            </a:r>
            <a:endParaRPr lang="en-US" sz="4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i="1" dirty="0" smtClean="0"/>
              <a:t>f(–</a:t>
            </a:r>
            <a:r>
              <a:rPr lang="ru-RU" sz="4000" i="1" dirty="0"/>
              <a:t>х)= f(х).</a:t>
            </a:r>
            <a:r>
              <a:rPr lang="ru-RU" sz="4000" dirty="0"/>
              <a:t> 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 2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 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= f (х)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заданная на множестве Х называется 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нечётной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для любого значения 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Є Х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равенство f(–х)= –f(х).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Если не выполняется хотя бы одно из вышеуказанных условий, </a:t>
            </a:r>
          </a:p>
          <a:p>
            <a:pPr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то функция не является </a:t>
            </a:r>
          </a:p>
          <a:p>
            <a:pPr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ни чётной, ни нечётной.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Определение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числовое множество вместе с каждым своим элементом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содержит и противоположный элемент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множество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 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симметричным множеством.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159146"/>
      </p:ext>
    </p:extLst>
  </p:cSld>
  <p:clrMapOvr>
    <a:masterClrMapping/>
  </p:clrMapOvr>
  <p:transition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Алгоритм исследования функции на </a:t>
            </a:r>
            <a:r>
              <a:rPr lang="ru-RU" b="1" dirty="0" smtClean="0"/>
              <a:t>чётность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Установить, симметрична ли область определения функции. Если нет, то функция не является ни чётной, ни нечётной. Если да, то перейти к шагу 2 алгоритма.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Составить выражение для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(–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Сравнить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(–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и 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 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(–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то функция чётная;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 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(–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 –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то функция нечётная;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  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(–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≠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 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(–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≠ –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то функция не является ни чётной, ни нечётной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373350"/>
      </p:ext>
    </p:extLst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 = -2x</a:t>
            </a:r>
            <a:r>
              <a:rPr lang="ru-RU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/>
              <a:t> </a:t>
            </a:r>
            <a:endParaRPr lang="ru-RU" dirty="0"/>
          </a:p>
        </p:txBody>
      </p:sp>
      <p:pic>
        <p:nvPicPr>
          <p:cNvPr id="4" name="Объект 3" descr="http://festival.1september.ru/articles/522628/img1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88840"/>
            <a:ext cx="5040560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132567"/>
      </p:ext>
    </p:extLst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 = -1/2 x</a:t>
            </a:r>
            <a:r>
              <a:rPr lang="ru-RU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://festival.1september.ru/articles/522628/img2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44824"/>
            <a:ext cx="4539009" cy="4199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583262"/>
      </p:ext>
    </p:extLst>
  </p:cSld>
  <p:clrMapOvr>
    <a:masterClrMapping/>
  </p:clrMapOvr>
  <p:transition>
    <p:newsfla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 = -x</a:t>
            </a:r>
            <a:r>
              <a:rPr lang="ru-RU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+3x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://festival.1september.ru/articles/522628/img3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4619401" cy="39709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6429155"/>
      </p:ext>
    </p:extLst>
  </p:cSld>
  <p:clrMapOvr>
    <a:masterClrMapping/>
  </p:clrMapOvr>
  <p:transition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Объект 3" descr="http://festival.1september.ru/articles/522628/img4.gif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88840"/>
            <a:ext cx="5112568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364030"/>
      </p:ext>
    </p:extLst>
  </p:cSld>
  <p:clrMapOvr>
    <a:masterClrMapping/>
  </p:clrMapOvr>
  <p:transition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График чётной функции симметричен относительно оси ординат.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График нечётной функции симметричен относительно начала координат.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чем мы с вами познакомились на уроке?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функция называется четной/нечетной?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исследования функции на четность.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0939594"/>
      </p:ext>
    </p:extLst>
  </p:cSld>
  <p:clrMapOvr>
    <a:masterClrMapping/>
  </p:clrMapOvr>
  <p:transition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П.11 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Задачник  № 11.11(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в,г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 11.20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13557"/>
      </p:ext>
    </p:extLst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</TotalTime>
  <Words>274</Words>
  <Application>Microsoft Office PowerPoint</Application>
  <PresentationFormat>Экран (4:3)</PresentationFormat>
  <Paragraphs>59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Поток</vt:lpstr>
      <vt:lpstr>Microsoft Equation 3.0</vt:lpstr>
      <vt:lpstr>Чётные и нечётные функции</vt:lpstr>
      <vt:lpstr>Найдите область определения функции</vt:lpstr>
      <vt:lpstr>Презентация PowerPoint</vt:lpstr>
      <vt:lpstr>Определение 1</vt:lpstr>
      <vt:lpstr>Определение 2</vt:lpstr>
      <vt:lpstr>Презентация PowerPoint</vt:lpstr>
      <vt:lpstr>Определение 3</vt:lpstr>
      <vt:lpstr>Алгоритм исследования функции на чётность</vt:lpstr>
      <vt:lpstr>y = -2x2 - 1  </vt:lpstr>
      <vt:lpstr>y = -1/2 x3  </vt:lpstr>
      <vt:lpstr>y = -x2 +3x </vt:lpstr>
      <vt:lpstr>y=√x</vt:lpstr>
      <vt:lpstr>Презентация PowerPoint</vt:lpstr>
      <vt:lpstr>Контрольные вопросы</vt:lpstr>
      <vt:lpstr>Домашнее задание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Чётные и нечётные функции</dc:title>
  <dc:creator>Admin</dc:creator>
  <cp:lastModifiedBy>виктор иванов</cp:lastModifiedBy>
  <cp:revision>7</cp:revision>
  <dcterms:created xsi:type="dcterms:W3CDTF">2009-01-05T13:38:42Z</dcterms:created>
  <dcterms:modified xsi:type="dcterms:W3CDTF">2016-10-06T12:58:05Z</dcterms:modified>
</cp:coreProperties>
</file>